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93461B0-146B-42D2-8AE4-75FC0AE9FC86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1A0B283F-2C9A-4079-A8E8-680324276B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A72598-346B-483B-9620-6C48C33ED91C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 txBox="1">
            <a:spLocks noGrp="1" noChangeArrowheads="1"/>
          </p:cNvSpPr>
          <p:nvPr/>
        </p:nvSpPr>
        <p:spPr bwMode="auto">
          <a:xfrm>
            <a:off x="4055165" y="8973254"/>
            <a:ext cx="3101009" cy="468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822" tIns="47411" rIns="94822" bIns="47411" anchor="b"/>
          <a:lstStyle/>
          <a:p>
            <a:pPr algn="r" eaLnBrk="0" hangingPunct="0"/>
            <a:fld id="{1347B3BD-2D8E-4D46-8EFC-698DB18F891A}" type="slidenum">
              <a:rPr lang="en-US">
                <a:solidFill>
                  <a:srgbClr val="000000"/>
                </a:solidFill>
              </a:rPr>
              <a:pPr algn="r" eaLnBrk="0" hangingPunct="0"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9200" y="708025"/>
            <a:ext cx="4721225" cy="3540125"/>
          </a:xfrm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14.jpeg"/><Relationship Id="rId5" Type="http://schemas.openxmlformats.org/officeDocument/2006/relationships/image" Target="../media/image8.png"/><Relationship Id="rId10" Type="http://schemas.openxmlformats.org/officeDocument/2006/relationships/image" Target="../media/image13.jpe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429000"/>
            <a:ext cx="7773988" cy="50482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/>
            <a:r>
              <a:rPr lang="en-US" dirty="0" smtClean="0"/>
              <a:t>Tuesday, October 25, 2011</a:t>
            </a:r>
          </a:p>
          <a:p>
            <a:pPr marL="0" indent="0" eaLnBrk="1" hangingPunct="1"/>
            <a:endParaRPr lang="en-US" dirty="0" smtClean="0"/>
          </a:p>
        </p:txBody>
      </p:sp>
      <p:sp>
        <p:nvSpPr>
          <p:cNvPr id="31747" name="Title 3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108075"/>
          </a:xfrm>
        </p:spPr>
        <p:txBody>
          <a:bodyPr>
            <a:spAutoFit/>
          </a:bodyPr>
          <a:lstStyle/>
          <a:p>
            <a:pPr eaLnBrk="1" hangingPunct="1"/>
            <a:r>
              <a:rPr lang="en-US" sz="4000" dirty="0" smtClean="0"/>
              <a:t>XFINITY Home Security (XHS)</a:t>
            </a:r>
            <a:br>
              <a:rPr lang="en-US" sz="4000" dirty="0" smtClean="0"/>
            </a:br>
            <a:r>
              <a:rPr lang="en-US" sz="3200" dirty="0" smtClean="0"/>
              <a:t>Comcast Home Automation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4000" y="152400"/>
            <a:ext cx="8229600" cy="4572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Home Security/Automation</a:t>
            </a:r>
          </a:p>
        </p:txBody>
      </p:sp>
      <p:sp>
        <p:nvSpPr>
          <p:cNvPr id="32771" name="Rectangle 3"/>
          <p:cNvSpPr txBox="1">
            <a:spLocks noChangeArrowheads="1"/>
          </p:cNvSpPr>
          <p:nvPr/>
        </p:nvSpPr>
        <p:spPr bwMode="auto">
          <a:xfrm>
            <a:off x="228600" y="762000"/>
            <a:ext cx="8610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dirty="0">
                <a:solidFill>
                  <a:schemeClr val="tx2"/>
                </a:solidFill>
              </a:rPr>
              <a:t>Broadband Home Security Market </a:t>
            </a:r>
            <a:r>
              <a:rPr lang="en-US" dirty="0" smtClean="0">
                <a:solidFill>
                  <a:schemeClr val="tx2"/>
                </a:solidFill>
              </a:rPr>
              <a:t>is an </a:t>
            </a:r>
            <a:r>
              <a:rPr lang="en-US" dirty="0">
                <a:solidFill>
                  <a:schemeClr val="tx2"/>
                </a:solidFill>
              </a:rPr>
              <a:t>Attractive New Line of </a:t>
            </a:r>
            <a:r>
              <a:rPr lang="en-US" dirty="0" smtClean="0">
                <a:solidFill>
                  <a:schemeClr val="tx2"/>
                </a:solidFill>
              </a:rPr>
              <a:t>Business for Comcast</a:t>
            </a:r>
            <a:endParaRPr lang="en-US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30000"/>
              </a:spcBef>
              <a:buFontTx/>
              <a:buChar char="–"/>
            </a:pPr>
            <a:r>
              <a:rPr lang="en-US" dirty="0">
                <a:solidFill>
                  <a:srgbClr val="404040"/>
                </a:solidFill>
              </a:rPr>
              <a:t>Large, fragmented market with over 20 million </a:t>
            </a:r>
            <a:r>
              <a:rPr lang="en-US" dirty="0" smtClean="0">
                <a:solidFill>
                  <a:srgbClr val="404040"/>
                </a:solidFill>
              </a:rPr>
              <a:t>homes in US, </a:t>
            </a:r>
            <a:r>
              <a:rPr lang="en-US" dirty="0">
                <a:solidFill>
                  <a:srgbClr val="404040"/>
                </a:solidFill>
              </a:rPr>
              <a:t>mostly served by small regional players</a:t>
            </a:r>
          </a:p>
          <a:p>
            <a:pPr marL="742950" lvl="1" indent="-285750">
              <a:spcBef>
                <a:spcPct val="30000"/>
              </a:spcBef>
              <a:spcAft>
                <a:spcPts val="600"/>
              </a:spcAft>
              <a:buFontTx/>
              <a:buChar char="–"/>
            </a:pPr>
            <a:r>
              <a:rPr lang="en-US" dirty="0">
                <a:solidFill>
                  <a:srgbClr val="404040"/>
                </a:solidFill>
              </a:rPr>
              <a:t>Ties </a:t>
            </a:r>
            <a:r>
              <a:rPr lang="en-US" dirty="0" smtClean="0">
                <a:solidFill>
                  <a:srgbClr val="404040"/>
                </a:solidFill>
              </a:rPr>
              <a:t>to </a:t>
            </a:r>
            <a:r>
              <a:rPr lang="en-US" dirty="0">
                <a:solidFill>
                  <a:srgbClr val="404040"/>
                </a:solidFill>
              </a:rPr>
              <a:t>existing businesses (product convergence) </a:t>
            </a:r>
            <a:r>
              <a:rPr lang="en-US" dirty="0" smtClean="0">
                <a:solidFill>
                  <a:srgbClr val="404040"/>
                </a:solidFill>
              </a:rPr>
              <a:t>and in </a:t>
            </a:r>
            <a:r>
              <a:rPr lang="en-US" dirty="0">
                <a:solidFill>
                  <a:srgbClr val="404040"/>
                </a:solidFill>
              </a:rPr>
              <a:t>leveraging </a:t>
            </a:r>
            <a:r>
              <a:rPr lang="en-US" dirty="0" smtClean="0">
                <a:solidFill>
                  <a:srgbClr val="404040"/>
                </a:solidFill>
              </a:rPr>
              <a:t>the network</a:t>
            </a:r>
            <a:endParaRPr lang="en-US" dirty="0">
              <a:solidFill>
                <a:srgbClr val="404040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Comcast is </a:t>
            </a:r>
            <a:r>
              <a:rPr lang="en-US" dirty="0">
                <a:solidFill>
                  <a:schemeClr val="tx2"/>
                </a:solidFill>
              </a:rPr>
              <a:t>Positioned to Enter Home </a:t>
            </a:r>
            <a:r>
              <a:rPr lang="en-US" dirty="0" smtClean="0">
                <a:solidFill>
                  <a:schemeClr val="tx2"/>
                </a:solidFill>
              </a:rPr>
              <a:t>Security/Automation </a:t>
            </a:r>
            <a:r>
              <a:rPr lang="en-US" dirty="0">
                <a:solidFill>
                  <a:schemeClr val="tx2"/>
                </a:solidFill>
              </a:rPr>
              <a:t>Market</a:t>
            </a:r>
          </a:p>
          <a:p>
            <a:pPr marL="742950" lvl="1" indent="-285750">
              <a:spcBef>
                <a:spcPct val="30000"/>
              </a:spcBef>
              <a:buFontTx/>
              <a:buChar char="–"/>
            </a:pPr>
            <a:r>
              <a:rPr lang="en-US" dirty="0">
                <a:solidFill>
                  <a:srgbClr val="404040"/>
                </a:solidFill>
              </a:rPr>
              <a:t>Leveraging existing marketing engine, particularly the </a:t>
            </a:r>
            <a:r>
              <a:rPr lang="en-US" dirty="0" smtClean="0">
                <a:solidFill>
                  <a:srgbClr val="404040"/>
                </a:solidFill>
              </a:rPr>
              <a:t>millions of </a:t>
            </a:r>
            <a:r>
              <a:rPr lang="en-US" dirty="0">
                <a:solidFill>
                  <a:srgbClr val="404040"/>
                </a:solidFill>
              </a:rPr>
              <a:t>moves </a:t>
            </a:r>
            <a:r>
              <a:rPr lang="en-US" dirty="0" smtClean="0">
                <a:solidFill>
                  <a:srgbClr val="404040"/>
                </a:solidFill>
              </a:rPr>
              <a:t>Comcast handles </a:t>
            </a:r>
            <a:r>
              <a:rPr lang="en-US" dirty="0">
                <a:solidFill>
                  <a:srgbClr val="404040"/>
                </a:solidFill>
              </a:rPr>
              <a:t>annually</a:t>
            </a:r>
          </a:p>
          <a:p>
            <a:pPr marL="742950" lvl="1" indent="-285750">
              <a:spcBef>
                <a:spcPct val="30000"/>
              </a:spcBef>
              <a:spcAft>
                <a:spcPts val="600"/>
              </a:spcAft>
              <a:buFontTx/>
              <a:buChar char="–"/>
            </a:pPr>
            <a:r>
              <a:rPr lang="en-US" dirty="0">
                <a:solidFill>
                  <a:srgbClr val="404040"/>
                </a:solidFill>
              </a:rPr>
              <a:t>New technology can leverage </a:t>
            </a:r>
            <a:r>
              <a:rPr lang="en-US" dirty="0" smtClean="0">
                <a:solidFill>
                  <a:srgbClr val="404040"/>
                </a:solidFill>
              </a:rPr>
              <a:t>Internet, voice </a:t>
            </a:r>
            <a:r>
              <a:rPr lang="en-US" dirty="0">
                <a:solidFill>
                  <a:srgbClr val="404040"/>
                </a:solidFill>
              </a:rPr>
              <a:t>and video for additional value add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Comcast Product </a:t>
            </a:r>
            <a:r>
              <a:rPr lang="en-US" dirty="0">
                <a:solidFill>
                  <a:schemeClr val="tx2"/>
                </a:solidFill>
              </a:rPr>
              <a:t>Strategy </a:t>
            </a:r>
            <a:r>
              <a:rPr lang="en-US" dirty="0" smtClean="0">
                <a:solidFill>
                  <a:schemeClr val="tx2"/>
                </a:solidFill>
              </a:rPr>
              <a:t>Based </a:t>
            </a:r>
            <a:r>
              <a:rPr lang="en-US" dirty="0">
                <a:solidFill>
                  <a:schemeClr val="tx2"/>
                </a:solidFill>
              </a:rPr>
              <a:t>on Differentiated Features and </a:t>
            </a:r>
            <a:r>
              <a:rPr lang="en-US" dirty="0" smtClean="0">
                <a:solidFill>
                  <a:schemeClr val="tx2"/>
                </a:solidFill>
              </a:rPr>
              <a:t>Packaging</a:t>
            </a:r>
            <a:endParaRPr lang="en-US" dirty="0">
              <a:solidFill>
                <a:schemeClr val="tx2"/>
              </a:solidFill>
            </a:endParaRPr>
          </a:p>
          <a:p>
            <a:pPr marL="685800" lvl="1" indent="-228600">
              <a:spcBef>
                <a:spcPct val="30000"/>
              </a:spcBef>
              <a:buFont typeface="Arial" pitchFamily="34" charset="0"/>
              <a:buChar char="–"/>
            </a:pPr>
            <a:r>
              <a:rPr lang="en-US" dirty="0" smtClean="0">
                <a:solidFill>
                  <a:srgbClr val="404040"/>
                </a:solidFill>
              </a:rPr>
              <a:t>Touch </a:t>
            </a:r>
            <a:r>
              <a:rPr lang="en-US" dirty="0">
                <a:solidFill>
                  <a:srgbClr val="404040"/>
                </a:solidFill>
              </a:rPr>
              <a:t>screen provides widgets such as live video, lighting, thermostat, weather, news, calendar, word of the day, Sudoku</a:t>
            </a:r>
          </a:p>
          <a:p>
            <a:pPr marL="685800" lvl="1" indent="-228600">
              <a:spcBef>
                <a:spcPct val="30000"/>
              </a:spcBef>
              <a:buFont typeface="Arial" pitchFamily="34" charset="0"/>
              <a:buChar char="–"/>
            </a:pPr>
            <a:r>
              <a:rPr lang="en-US" dirty="0">
                <a:solidFill>
                  <a:srgbClr val="404040"/>
                </a:solidFill>
              </a:rPr>
              <a:t>Monitor home activity remotely and get alerts (</a:t>
            </a:r>
            <a:r>
              <a:rPr lang="en-US" altLang="en-US" dirty="0">
                <a:solidFill>
                  <a:srgbClr val="404040"/>
                </a:solidFill>
              </a:rPr>
              <a:t>“</a:t>
            </a:r>
            <a:r>
              <a:rPr lang="en-US" dirty="0">
                <a:solidFill>
                  <a:srgbClr val="404040"/>
                </a:solidFill>
              </a:rPr>
              <a:t>find out when Johnny gets home from school each day</a:t>
            </a:r>
            <a:r>
              <a:rPr lang="en-US" altLang="en-US" dirty="0">
                <a:solidFill>
                  <a:srgbClr val="404040"/>
                </a:solidFill>
              </a:rPr>
              <a:t>”</a:t>
            </a:r>
            <a:r>
              <a:rPr lang="en-US" dirty="0">
                <a:solidFill>
                  <a:srgbClr val="404040"/>
                </a:solidFill>
              </a:rPr>
              <a:t>)</a:t>
            </a:r>
          </a:p>
          <a:p>
            <a:pPr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Eight Comcast Markets Launched</a:t>
            </a:r>
            <a:endParaRPr lang="en-US" dirty="0">
              <a:solidFill>
                <a:schemeClr val="tx2"/>
              </a:solidFill>
            </a:endParaRPr>
          </a:p>
          <a:p>
            <a:pPr marL="742950" lvl="1" indent="-285750">
              <a:spcBef>
                <a:spcPct val="30000"/>
              </a:spcBef>
              <a:buFontTx/>
              <a:buChar char="–"/>
            </a:pPr>
            <a:r>
              <a:rPr lang="en-US" dirty="0">
                <a:solidFill>
                  <a:srgbClr val="404040"/>
                </a:solidFill>
              </a:rPr>
              <a:t>Houston, Portland, Chattanooga, Naples/Sarasota, Nashville, Freedom, Jacksonville and </a:t>
            </a:r>
            <a:r>
              <a:rPr lang="en-US" dirty="0" smtClean="0">
                <a:solidFill>
                  <a:srgbClr val="404040"/>
                </a:solidFill>
              </a:rPr>
              <a:t>Knoxville</a:t>
            </a:r>
            <a:endParaRPr lang="en-US" dirty="0">
              <a:solidFill>
                <a:srgbClr val="404040"/>
              </a:solidFill>
            </a:endParaRPr>
          </a:p>
        </p:txBody>
      </p:sp>
      <p:sp>
        <p:nvSpPr>
          <p:cNvPr id="32772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D43008E-422F-47A6-926E-EF937EFF58EB}" type="slidenum">
              <a:rPr lang="en-US" smtClean="0"/>
              <a:pPr/>
              <a:t>2</a:t>
            </a:fld>
            <a:endParaRPr lang="en-US" sz="11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2"/>
          <p:cNvSpPr>
            <a:spLocks noGrp="1"/>
          </p:cNvSpPr>
          <p:nvPr>
            <p:ph type="title"/>
          </p:nvPr>
        </p:nvSpPr>
        <p:spPr>
          <a:xfrm>
            <a:off x="269875" y="76200"/>
            <a:ext cx="7772400" cy="839788"/>
          </a:xfrm>
        </p:spPr>
        <p:txBody>
          <a:bodyPr/>
          <a:lstStyle/>
          <a:p>
            <a:pPr eaLnBrk="1" hangingPunct="1"/>
            <a:r>
              <a:rPr lang="en-US" dirty="0" smtClean="0">
                <a:cs typeface="Arial" pitchFamily="34" charset="0"/>
              </a:rPr>
              <a:t>XFINITY Home Security</a:t>
            </a:r>
          </a:p>
        </p:txBody>
      </p:sp>
      <p:pic>
        <p:nvPicPr>
          <p:cNvPr id="4198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762000"/>
            <a:ext cx="8382000" cy="527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8" name="Picture 7" descr="bb.tif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02513" y="4968875"/>
            <a:ext cx="4826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89" name="Picture 8" descr="iphone.tif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43863" y="4968875"/>
            <a:ext cx="430212" cy="77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990" name="Picture 9" descr="laptop 2.tif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069013" y="4964113"/>
            <a:ext cx="13335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91" name="Slide Number Placeholder 2"/>
          <p:cNvSpPr txBox="1">
            <a:spLocks/>
          </p:cNvSpPr>
          <p:nvPr/>
        </p:nvSpPr>
        <p:spPr bwMode="auto">
          <a:xfrm>
            <a:off x="84138" y="6589713"/>
            <a:ext cx="296862" cy="19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hangingPunct="0"/>
            <a:fld id="{193F8E7D-04CC-40C0-9A94-CAA3C8DFE291}" type="slidenum">
              <a:rPr lang="en-US" sz="1000">
                <a:solidFill>
                  <a:schemeClr val="bg1"/>
                </a:solidFill>
              </a:rPr>
              <a:pPr eaLnBrk="0" hangingPunct="0"/>
              <a:t>3</a:t>
            </a:fld>
            <a:endParaRPr lang="en-US" sz="11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3525" y="152400"/>
            <a:ext cx="6619875" cy="838200"/>
          </a:xfrm>
        </p:spPr>
        <p:txBody>
          <a:bodyPr/>
          <a:lstStyle/>
          <a:p>
            <a:r>
              <a:rPr lang="en-US" dirty="0" err="1" smtClean="0"/>
              <a:t>iControl</a:t>
            </a:r>
            <a:r>
              <a:rPr lang="en-US" dirty="0" smtClean="0"/>
              <a:t> SMA </a:t>
            </a:r>
            <a:r>
              <a:rPr lang="en-US" dirty="0" err="1" smtClean="0"/>
              <a:t>Touchscreen</a:t>
            </a:r>
            <a:endParaRPr lang="en-US" dirty="0" smtClean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38138" y="4724400"/>
            <a:ext cx="8780462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342900" indent="-342900" eaLnBrk="0" hangingPunct="0">
              <a:spcBef>
                <a:spcPts val="5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400" kern="0" dirty="0">
                <a:ea typeface="+mn-ea"/>
                <a:cs typeface="ＭＳ Ｐゴシック" charset="-128"/>
              </a:rPr>
              <a:t>Core Home Security - redundant connection over Broadband </a:t>
            </a:r>
            <a:r>
              <a:rPr lang="en-US" sz="1400" u="sng" kern="0" dirty="0">
                <a:ea typeface="+mn-ea"/>
                <a:cs typeface="ＭＳ Ｐゴシック" charset="-128"/>
              </a:rPr>
              <a:t>and</a:t>
            </a:r>
            <a:r>
              <a:rPr lang="en-US" sz="1400" kern="0" dirty="0">
                <a:ea typeface="+mn-ea"/>
                <a:cs typeface="ＭＳ Ｐゴシック" charset="-128"/>
              </a:rPr>
              <a:t> Cellular</a:t>
            </a:r>
          </a:p>
          <a:p>
            <a:pPr marL="342900" indent="-342900" eaLnBrk="0" hangingPunct="0">
              <a:spcBef>
                <a:spcPts val="5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400" kern="0" dirty="0">
                <a:ea typeface="+mn-ea"/>
                <a:cs typeface="ＭＳ Ｐゴシック" charset="-128"/>
              </a:rPr>
              <a:t>Battery backup for power outages</a:t>
            </a:r>
          </a:p>
          <a:p>
            <a:pPr marL="342900" indent="-342900" eaLnBrk="0" hangingPunct="0">
              <a:spcBef>
                <a:spcPts val="5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400" kern="0" dirty="0">
                <a:ea typeface="+mn-ea"/>
                <a:cs typeface="ＭＳ Ｐゴシック" charset="-128"/>
              </a:rPr>
              <a:t>Full screen live video view from in-home cameras</a:t>
            </a:r>
          </a:p>
          <a:p>
            <a:pPr marL="342900" indent="-342900" eaLnBrk="0" hangingPunct="0">
              <a:spcBef>
                <a:spcPts val="5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400" kern="0" dirty="0">
                <a:ea typeface="+mn-ea"/>
                <a:cs typeface="ＭＳ Ｐゴシック" charset="-128"/>
              </a:rPr>
              <a:t>Smash and Grab Protection</a:t>
            </a:r>
          </a:p>
          <a:p>
            <a:pPr marL="342900" indent="-342900" eaLnBrk="0" hangingPunct="0">
              <a:spcBef>
                <a:spcPts val="5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400" kern="0" dirty="0">
                <a:ea typeface="+mn-ea"/>
                <a:cs typeface="ＭＳ Ｐゴシック" charset="-128"/>
              </a:rPr>
              <a:t>Connected to a 24/7 central monitoring station - email and SMS notifications on alarms</a:t>
            </a:r>
          </a:p>
          <a:p>
            <a:pPr marL="342900" indent="-342900" eaLnBrk="0" hangingPunct="0">
              <a:spcBef>
                <a:spcPts val="5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400" kern="0" dirty="0">
                <a:ea typeface="+mn-ea"/>
                <a:cs typeface="ＭＳ Ｐゴシック" charset="-128"/>
              </a:rPr>
              <a:t>Email and SMS notifications for zone or non-alarm monitoring</a:t>
            </a:r>
          </a:p>
          <a:p>
            <a:pPr marL="342900" indent="-342900" eaLnBrk="0" hangingPunct="0">
              <a:spcBef>
                <a:spcPts val="50"/>
              </a:spcBef>
              <a:spcAft>
                <a:spcPts val="0"/>
              </a:spcAft>
              <a:buClr>
                <a:schemeClr val="tx2"/>
              </a:buClr>
              <a:buFont typeface="Arial" pitchFamily="34" charset="0"/>
              <a:buChar char="•"/>
              <a:defRPr/>
            </a:pPr>
            <a:r>
              <a:rPr lang="en-US" sz="1400" kern="0" dirty="0">
                <a:ea typeface="+mn-ea"/>
                <a:cs typeface="ＭＳ Ｐゴシック" charset="-128"/>
              </a:rPr>
              <a:t>Apps Platform (e.g., </a:t>
            </a:r>
            <a:r>
              <a:rPr lang="en-US" sz="1400" dirty="0">
                <a:solidFill>
                  <a:srgbClr val="000000"/>
                </a:solidFill>
                <a:ea typeface="ＭＳ Ｐゴシック" pitchFamily="1" charset="-128"/>
              </a:rPr>
              <a:t>live video, lighting, thermostat, weather, news, calendar, word of the day, Sudoku)</a:t>
            </a:r>
            <a:endParaRPr lang="en-US" sz="1400" kern="0" dirty="0">
              <a:ea typeface="+mn-ea"/>
              <a:cs typeface="ＭＳ Ｐゴシック" charset="-128"/>
            </a:endParaRPr>
          </a:p>
        </p:txBody>
      </p:sp>
      <p:pic>
        <p:nvPicPr>
          <p:cNvPr id="4301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8900" y="762000"/>
            <a:ext cx="6400800" cy="38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4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8C390A-43C3-4CEA-972D-2262E4A93C9E}" type="slidenum">
              <a:rPr lang="en-US" smtClean="0"/>
              <a:pPr/>
              <a:t>4</a:t>
            </a:fld>
            <a:endParaRPr lang="en-US" sz="110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3525" y="152400"/>
            <a:ext cx="8524875" cy="838200"/>
          </a:xfrm>
        </p:spPr>
        <p:txBody>
          <a:bodyPr/>
          <a:lstStyle/>
          <a:p>
            <a:r>
              <a:rPr lang="en-US" dirty="0" smtClean="0"/>
              <a:t>Available Sensors and Peripherals</a:t>
            </a:r>
          </a:p>
        </p:txBody>
      </p:sp>
      <p:sp>
        <p:nvSpPr>
          <p:cNvPr id="44035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 defTabSz="939800"/>
            <a:fld id="{7293F5C3-180B-4A9D-9B25-FCDA5B330EBA}" type="slidenum">
              <a:rPr lang="en-US" smtClean="0"/>
              <a:pPr defTabSz="939800"/>
              <a:t>5</a:t>
            </a:fld>
            <a:endParaRPr lang="en-US" sz="1100" smtClean="0"/>
          </a:p>
        </p:txBody>
      </p:sp>
      <p:sp>
        <p:nvSpPr>
          <p:cNvPr id="44036" name="TextBox 25"/>
          <p:cNvSpPr txBox="1">
            <a:spLocks noChangeArrowheads="1"/>
          </p:cNvSpPr>
          <p:nvPr/>
        </p:nvSpPr>
        <p:spPr bwMode="auto">
          <a:xfrm>
            <a:off x="6326188" y="6138863"/>
            <a:ext cx="1827212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sz="1100" i="1" dirty="0"/>
              <a:t>Note: Pictures not to scale</a:t>
            </a:r>
          </a:p>
        </p:txBody>
      </p:sp>
      <p:sp>
        <p:nvSpPr>
          <p:cNvPr id="44037" name="AutoShape 27"/>
          <p:cNvSpPr>
            <a:spLocks noChangeArrowheads="1"/>
          </p:cNvSpPr>
          <p:nvPr/>
        </p:nvSpPr>
        <p:spPr bwMode="auto">
          <a:xfrm>
            <a:off x="1814513" y="5257800"/>
            <a:ext cx="25908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Key Fobs</a:t>
            </a:r>
          </a:p>
        </p:txBody>
      </p:sp>
      <p:sp>
        <p:nvSpPr>
          <p:cNvPr id="44038" name="AutoShape 27"/>
          <p:cNvSpPr>
            <a:spLocks noChangeArrowheads="1"/>
          </p:cNvSpPr>
          <p:nvPr/>
        </p:nvSpPr>
        <p:spPr bwMode="auto">
          <a:xfrm>
            <a:off x="1828800" y="4173538"/>
            <a:ext cx="2514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Smoke 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Detectors</a:t>
            </a:r>
          </a:p>
        </p:txBody>
      </p:sp>
      <p:sp>
        <p:nvSpPr>
          <p:cNvPr id="44039" name="AutoShape 27"/>
          <p:cNvSpPr>
            <a:spLocks noChangeArrowheads="1"/>
          </p:cNvSpPr>
          <p:nvPr/>
        </p:nvSpPr>
        <p:spPr bwMode="auto">
          <a:xfrm>
            <a:off x="1828800" y="990600"/>
            <a:ext cx="2514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Door/Window 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Contacts</a:t>
            </a:r>
          </a:p>
        </p:txBody>
      </p:sp>
      <p:pic>
        <p:nvPicPr>
          <p:cNvPr id="44040" name="Picture 48" descr="SMoke Image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5200" y="4241800"/>
            <a:ext cx="649288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1" name="Picture 51" descr="Bosch wLSN Door-Window Contact Small (BMC1-M82)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33800" y="1066800"/>
            <a:ext cx="36671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2" name="AutoShape 27"/>
          <p:cNvSpPr>
            <a:spLocks noChangeArrowheads="1"/>
          </p:cNvSpPr>
          <p:nvPr/>
        </p:nvSpPr>
        <p:spPr bwMode="auto">
          <a:xfrm>
            <a:off x="1828800" y="2057400"/>
            <a:ext cx="2514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Motion 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Detectors</a:t>
            </a:r>
          </a:p>
        </p:txBody>
      </p:sp>
      <p:pic>
        <p:nvPicPr>
          <p:cNvPr id="44043" name="Picture 50" descr="PastedGraphic-2.pd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57600" y="2082800"/>
            <a:ext cx="4794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4" name="AutoShape 27"/>
          <p:cNvSpPr>
            <a:spLocks noChangeArrowheads="1"/>
          </p:cNvSpPr>
          <p:nvPr/>
        </p:nvSpPr>
        <p:spPr bwMode="auto">
          <a:xfrm>
            <a:off x="1828800" y="3124200"/>
            <a:ext cx="2514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Glass Break 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Detectors</a:t>
            </a:r>
          </a:p>
        </p:txBody>
      </p:sp>
      <p:pic>
        <p:nvPicPr>
          <p:cNvPr id="44045" name="Picture 49" descr="PastedGraphic-1.pd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3241675"/>
            <a:ext cx="685800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6" name="AutoShape 27"/>
          <p:cNvSpPr>
            <a:spLocks noChangeArrowheads="1"/>
          </p:cNvSpPr>
          <p:nvPr/>
        </p:nvSpPr>
        <p:spPr bwMode="auto">
          <a:xfrm>
            <a:off x="5029200" y="3138488"/>
            <a:ext cx="2514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Thermostat</a:t>
            </a:r>
          </a:p>
        </p:txBody>
      </p:sp>
      <p:pic>
        <p:nvPicPr>
          <p:cNvPr id="44047" name="Picture 78" descr="AdemcoKeyfob 5804.jpg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81400" y="53340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48" name="AutoShape 27"/>
          <p:cNvSpPr>
            <a:spLocks noChangeArrowheads="1"/>
          </p:cNvSpPr>
          <p:nvPr/>
        </p:nvSpPr>
        <p:spPr bwMode="auto">
          <a:xfrm>
            <a:off x="5029200" y="4205288"/>
            <a:ext cx="2514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Lighting / 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Appliance Module</a:t>
            </a:r>
          </a:p>
        </p:txBody>
      </p:sp>
      <p:sp>
        <p:nvSpPr>
          <p:cNvPr id="44049" name="AutoShape 27"/>
          <p:cNvSpPr>
            <a:spLocks noChangeArrowheads="1"/>
          </p:cNvSpPr>
          <p:nvPr/>
        </p:nvSpPr>
        <p:spPr bwMode="auto">
          <a:xfrm>
            <a:off x="5029200" y="990600"/>
            <a:ext cx="2514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Indoor Video 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Camera</a:t>
            </a:r>
          </a:p>
        </p:txBody>
      </p:sp>
      <p:pic>
        <p:nvPicPr>
          <p:cNvPr id="44050" name="Picture 2" descr="http://i00.i.aliimg.com/photo/v0/205911678/RC8020_Compact_IP_camer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858000" y="1038225"/>
            <a:ext cx="501650" cy="65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1" name="Picture 4" descr="CentraLite 4255050 - 300W Plug-In Lamp Module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1800" y="4211638"/>
            <a:ext cx="755650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52" name="Picture 6" descr="http://image.become.com/imageserver/s6/1037721926-150-150-5-32/homewerks-radio-thermostat-ct30hk2-wireless-thermostat-with-wifi-module-dual-wireless-inputs-and-touch-screen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781800" y="3182938"/>
            <a:ext cx="682625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53" name="AutoShape 27"/>
          <p:cNvSpPr>
            <a:spLocks noChangeArrowheads="1"/>
          </p:cNvSpPr>
          <p:nvPr/>
        </p:nvSpPr>
        <p:spPr bwMode="auto">
          <a:xfrm>
            <a:off x="5048250" y="5257800"/>
            <a:ext cx="2522538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Wireless Keypad</a:t>
            </a:r>
          </a:p>
        </p:txBody>
      </p:sp>
      <p:pic>
        <p:nvPicPr>
          <p:cNvPr id="44054" name="Picture 22" descr="XFINITY™ Home Security Wireless Keypad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81800" y="5334000"/>
            <a:ext cx="6953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55" name="AutoShape 27"/>
          <p:cNvSpPr>
            <a:spLocks noChangeArrowheads="1"/>
          </p:cNvSpPr>
          <p:nvPr/>
        </p:nvSpPr>
        <p:spPr bwMode="auto">
          <a:xfrm>
            <a:off x="5029200" y="2057400"/>
            <a:ext cx="2514600" cy="762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/>
            <a:tailEnd/>
          </a:ln>
        </p:spPr>
        <p:txBody>
          <a:bodyPr anchor="ctr"/>
          <a:lstStyle/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Indoor/Outdoor </a:t>
            </a:r>
          </a:p>
          <a:p>
            <a:pPr eaLnBrk="0" hangingPunct="0"/>
            <a:r>
              <a:rPr lang="en-US" sz="1600">
                <a:solidFill>
                  <a:srgbClr val="000000"/>
                </a:solidFill>
                <a:latin typeface="Frutiger-Bold"/>
              </a:rPr>
              <a:t>Camera</a:t>
            </a:r>
          </a:p>
        </p:txBody>
      </p:sp>
      <p:pic>
        <p:nvPicPr>
          <p:cNvPr id="44056" name="Picture 3"/>
          <p:cNvPicPr>
            <a:picLocks noChangeAspect="1" noChangeArrowheads="1"/>
          </p:cNvPicPr>
          <p:nvPr/>
        </p:nvPicPr>
        <p:blipFill>
          <a:blip r:embed="rId12"/>
          <a:srcRect l="22971" t="5875" r="17607" b="20686"/>
          <a:stretch>
            <a:fillRect/>
          </a:stretch>
        </p:blipFill>
        <p:spPr bwMode="auto">
          <a:xfrm>
            <a:off x="6705600" y="2108200"/>
            <a:ext cx="6858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3525" y="152400"/>
            <a:ext cx="6619875" cy="5334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iControl</a:t>
            </a:r>
            <a:r>
              <a:rPr lang="en-US" dirty="0" smtClean="0"/>
              <a:t> Subscriber Portal</a:t>
            </a:r>
          </a:p>
        </p:txBody>
      </p:sp>
      <p:sp>
        <p:nvSpPr>
          <p:cNvPr id="45059" name="Slide Number Placeholder 2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A0FEDE-A135-4F69-9137-B11E95903E50}" type="slidenum">
              <a:rPr lang="en-US" smtClean="0"/>
              <a:pPr/>
              <a:t>6</a:t>
            </a:fld>
            <a:endParaRPr lang="en-US" sz="1100" smtClean="0"/>
          </a:p>
        </p:txBody>
      </p:sp>
      <p:pic>
        <p:nvPicPr>
          <p:cNvPr id="4506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42938"/>
            <a:ext cx="8305800" cy="572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288</Words>
  <Application>Microsoft Office PowerPoint</Application>
  <PresentationFormat>On-screen Show (4:3)</PresentationFormat>
  <Paragraphs>50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XFINITY Home Security (XHS) Comcast Home Automation</vt:lpstr>
      <vt:lpstr>Home Security/Automation</vt:lpstr>
      <vt:lpstr>XFINITY Home Security</vt:lpstr>
      <vt:lpstr>iControl SMA Touchscreen</vt:lpstr>
      <vt:lpstr>Available Sensors and Peripherals</vt:lpstr>
      <vt:lpstr>iControl Subscriber Portal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XFINITY Home Security (XHS) Comcast Home Automation</dc:title>
  <dc:creator/>
  <cp:lastModifiedBy>Richard Woundy</cp:lastModifiedBy>
  <cp:revision>3</cp:revision>
  <dcterms:created xsi:type="dcterms:W3CDTF">2006-08-16T00:00:00Z</dcterms:created>
  <dcterms:modified xsi:type="dcterms:W3CDTF">2011-10-25T17:02:29Z</dcterms:modified>
</cp:coreProperties>
</file>